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98" r:id="rId3"/>
    <p:sldId id="288" r:id="rId4"/>
    <p:sldId id="283" r:id="rId5"/>
    <p:sldId id="285" r:id="rId6"/>
    <p:sldId id="289" r:id="rId7"/>
    <p:sldId id="295" r:id="rId8"/>
    <p:sldId id="290" r:id="rId9"/>
    <p:sldId id="292" r:id="rId10"/>
    <p:sldId id="297" r:id="rId11"/>
    <p:sldId id="302" r:id="rId12"/>
    <p:sldId id="301" r:id="rId13"/>
    <p:sldId id="300" r:id="rId14"/>
    <p:sldId id="277" r:id="rId15"/>
    <p:sldId id="282" r:id="rId16"/>
    <p:sldId id="293" r:id="rId17"/>
    <p:sldId id="299" r:id="rId18"/>
    <p:sldId id="296" r:id="rId19"/>
    <p:sldId id="286" r:id="rId20"/>
    <p:sldId id="287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F1E51-ACA4-43D1-B23D-A587FEFD57EF}" type="datetimeFigureOut">
              <a:rPr lang="en-US" smtClean="0"/>
              <a:pPr/>
              <a:t>5/21/2011</a:t>
            </a:fld>
            <a:endParaRPr 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82118-1396-4C86-BAEB-C3D21873456B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82118-1396-4C86-BAEB-C3D2187345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pic>
        <p:nvPicPr>
          <p:cNvPr id="7" name="図 6" descr="Adempier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06865" y="4726379"/>
            <a:ext cx="1825275" cy="1641523"/>
          </a:xfrm>
          <a:prstGeom prst="rect">
            <a:avLst/>
          </a:prstGeom>
        </p:spPr>
      </p:pic>
      <p:pic>
        <p:nvPicPr>
          <p:cNvPr id="10" name="図 9" descr="AdempiereTex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9566" y="802398"/>
            <a:ext cx="2184252" cy="429971"/>
          </a:xfrm>
          <a:prstGeom prst="rect">
            <a:avLst/>
          </a:prstGeom>
        </p:spPr>
      </p:pic>
      <p:sp>
        <p:nvSpPr>
          <p:cNvPr id="12" name="正方形/長方形 11"/>
          <p:cNvSpPr/>
          <p:nvPr userDrawn="1"/>
        </p:nvSpPr>
        <p:spPr>
          <a:xfrm>
            <a:off x="11746" y="1290236"/>
            <a:ext cx="9132254" cy="11105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フッター プレースホルダ 4"/>
          <p:cNvSpPr txBox="1">
            <a:spLocks/>
          </p:cNvSpPr>
          <p:nvPr userDrawn="1"/>
        </p:nvSpPr>
        <p:spPr>
          <a:xfrm>
            <a:off x="2660051" y="6267245"/>
            <a:ext cx="4261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2011 </a:t>
            </a:r>
            <a:r>
              <a:rPr kumimoji="1" lang="en-US" altLang="ja-JP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ADempiere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Community All Rights Reserved.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2540" y="239013"/>
            <a:ext cx="7214260" cy="1143000"/>
          </a:xfrm>
        </p:spPr>
        <p:txBody>
          <a:bodyPr>
            <a:normAutofit/>
          </a:bodyPr>
          <a:lstStyle>
            <a:lvl1pPr algn="l">
              <a:defRPr sz="36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pic>
        <p:nvPicPr>
          <p:cNvPr id="7" name="図 6" descr="Adempier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6860" y="195941"/>
            <a:ext cx="1167659" cy="1050109"/>
          </a:xfrm>
          <a:prstGeom prst="rect">
            <a:avLst/>
          </a:prstGeom>
        </p:spPr>
      </p:pic>
      <p:pic>
        <p:nvPicPr>
          <p:cNvPr id="9" name="図 8" descr="AdempiereTex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32500" y="6445020"/>
            <a:ext cx="1886778" cy="371413"/>
          </a:xfrm>
          <a:prstGeom prst="rect">
            <a:avLst/>
          </a:prstGeom>
        </p:spPr>
      </p:pic>
      <p:sp>
        <p:nvSpPr>
          <p:cNvPr id="10" name="正方形/長方形 9"/>
          <p:cNvSpPr/>
          <p:nvPr userDrawn="1"/>
        </p:nvSpPr>
        <p:spPr>
          <a:xfrm>
            <a:off x="11746" y="1290236"/>
            <a:ext cx="9132254" cy="11105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ッター プレースホルダ 4"/>
          <p:cNvSpPr txBox="1">
            <a:spLocks/>
          </p:cNvSpPr>
          <p:nvPr userDrawn="1"/>
        </p:nvSpPr>
        <p:spPr>
          <a:xfrm>
            <a:off x="6187037" y="6457245"/>
            <a:ext cx="28599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2011 </a:t>
            </a:r>
            <a:r>
              <a:rPr kumimoji="1" lang="en-US" altLang="ja-JP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ADempiere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Community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Rights Reserved.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スライド番号プレースホルダ 5"/>
          <p:cNvSpPr txBox="1">
            <a:spLocks/>
          </p:cNvSpPr>
          <p:nvPr userDrawn="1"/>
        </p:nvSpPr>
        <p:spPr>
          <a:xfrm>
            <a:off x="3618011" y="6461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08A87C-E129-4863-A1C1-E6441CC183C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7E0E-0E85-458D-8FC2-1C902B3DF737}" type="datetimeFigureOut">
              <a:rPr kumimoji="1" lang="ja-JP" altLang="en-US" smtClean="0"/>
              <a:pPr/>
              <a:t>2011/5/21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A87C-E129-4863-A1C1-E6441CC183C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571105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>
                <a:latin typeface="Arial Black" pitchFamily="34" charset="0"/>
              </a:rPr>
              <a:t>ADempiere</a:t>
            </a:r>
            <a:r>
              <a:rPr kumimoji="1" lang="ja-JP" altLang="en-US" dirty="0" smtClean="0">
                <a:latin typeface="Arial Black" pitchFamily="34" charset="0"/>
              </a:rPr>
              <a:t>コミュニティ</a:t>
            </a:r>
            <a:r>
              <a:rPr kumimoji="1" lang="en-US" altLang="ja-JP" dirty="0" smtClean="0">
                <a:latin typeface="Arial Black" pitchFamily="34" charset="0"/>
              </a:rPr>
              <a:t/>
            </a:r>
            <a:br>
              <a:rPr kumimoji="1" lang="en-US" altLang="ja-JP" dirty="0" smtClean="0">
                <a:latin typeface="Arial Black" pitchFamily="34" charset="0"/>
              </a:rPr>
            </a:br>
            <a:r>
              <a:rPr kumimoji="1" lang="ja-JP" altLang="en-US" dirty="0" smtClean="0">
                <a:latin typeface="Arial Black" pitchFamily="34" charset="0"/>
              </a:rPr>
              <a:t>第</a:t>
            </a:r>
            <a:r>
              <a:rPr kumimoji="1" lang="en-US" altLang="ja-JP" dirty="0" smtClean="0">
                <a:latin typeface="Arial Black" pitchFamily="34" charset="0"/>
              </a:rPr>
              <a:t>8</a:t>
            </a:r>
            <a:r>
              <a:rPr kumimoji="1" lang="ja-JP" altLang="en-US" dirty="0" smtClean="0">
                <a:latin typeface="Arial Black" pitchFamily="34" charset="0"/>
              </a:rPr>
              <a:t>回</a:t>
            </a:r>
            <a:r>
              <a:rPr kumimoji="1" lang="ja-JP" altLang="en-US" dirty="0" smtClean="0">
                <a:latin typeface="Arial Black" pitchFamily="34" charset="0"/>
              </a:rPr>
              <a:t>勉強会</a:t>
            </a:r>
            <a:endParaRPr kumimoji="1" lang="ja-JP" alt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役割分担案 </a:t>
            </a:r>
            <a:r>
              <a:rPr lang="en-US" altLang="ja-JP" dirty="0" smtClean="0"/>
              <a:t>(WG</a:t>
            </a:r>
            <a:r>
              <a:rPr lang="ja-JP" altLang="en-US" dirty="0" smtClean="0"/>
              <a:t>構成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82046" y="2091368"/>
            <a:ext cx="4011975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業務分析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WG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29864" y="4889680"/>
            <a:ext cx="4011975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共通機能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WG</a:t>
            </a:r>
          </a:p>
        </p:txBody>
      </p:sp>
      <p:sp>
        <p:nvSpPr>
          <p:cNvPr id="17" name="フローチャート : 書類 16"/>
          <p:cNvSpPr/>
          <p:nvPr/>
        </p:nvSpPr>
        <p:spPr>
          <a:xfrm>
            <a:off x="5838938" y="2385854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19449" y="2483145"/>
            <a:ext cx="1303562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ビジネスフロー</a:t>
            </a:r>
            <a:endParaRPr lang="en-US" sz="1400" dirty="0"/>
          </a:p>
        </p:txBody>
      </p:sp>
      <p:sp>
        <p:nvSpPr>
          <p:cNvPr id="21" name="フローチャート : 書類 20"/>
          <p:cNvSpPr/>
          <p:nvPr/>
        </p:nvSpPr>
        <p:spPr>
          <a:xfrm>
            <a:off x="5835265" y="3506357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25099" y="3616527"/>
            <a:ext cx="902811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操作方法</a:t>
            </a:r>
            <a:endParaRPr lang="en-US" sz="1400" dirty="0"/>
          </a:p>
        </p:txBody>
      </p:sp>
      <p:sp>
        <p:nvSpPr>
          <p:cNvPr id="23" name="フローチャート : 書類 22"/>
          <p:cNvSpPr/>
          <p:nvPr/>
        </p:nvSpPr>
        <p:spPr>
          <a:xfrm>
            <a:off x="5833429" y="4819876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30078" y="4930046"/>
            <a:ext cx="1351652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開発・設定方法</a:t>
            </a:r>
            <a:endParaRPr lang="en-US" sz="1400" dirty="0"/>
          </a:p>
        </p:txBody>
      </p:sp>
      <p:sp>
        <p:nvSpPr>
          <p:cNvPr id="25" name="フローチャート : 書類 24"/>
          <p:cNvSpPr/>
          <p:nvPr/>
        </p:nvSpPr>
        <p:spPr>
          <a:xfrm>
            <a:off x="7291324" y="2917633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02021" y="2936098"/>
            <a:ext cx="1056700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ユーザーズ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マニュアル</a:t>
            </a:r>
            <a:endParaRPr lang="en-US" sz="1400" dirty="0"/>
          </a:p>
        </p:txBody>
      </p:sp>
      <p:sp>
        <p:nvSpPr>
          <p:cNvPr id="27" name="フローチャート : 書類 26"/>
          <p:cNvSpPr/>
          <p:nvPr/>
        </p:nvSpPr>
        <p:spPr>
          <a:xfrm>
            <a:off x="7840338" y="4325954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99663" y="4325955"/>
            <a:ext cx="1457450" cy="52322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ディベロッパーズ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マニュアル</a:t>
            </a:r>
            <a:endParaRPr 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617269" y="2917633"/>
            <a:ext cx="900000" cy="165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販売管理</a:t>
            </a:r>
            <a:r>
              <a:rPr lang="en-US" altLang="ja-JP" dirty="0" smtClean="0"/>
              <a:t>WG</a:t>
            </a:r>
            <a:endParaRPr lang="en-US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1681427" y="2915797"/>
            <a:ext cx="900000" cy="165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購買管理</a:t>
            </a:r>
            <a:r>
              <a:rPr lang="en-US" altLang="ja-JP" dirty="0" smtClean="0"/>
              <a:t>WG</a:t>
            </a:r>
            <a:endParaRPr lang="en-US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716103" y="2924978"/>
            <a:ext cx="900000" cy="165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在庫管理</a:t>
            </a:r>
            <a:r>
              <a:rPr lang="en-US" altLang="ja-JP" dirty="0" smtClean="0"/>
              <a:t>WG</a:t>
            </a:r>
            <a:endParaRPr lang="en-US" altLang="en-US" dirty="0"/>
          </a:p>
        </p:txBody>
      </p:sp>
      <p:sp>
        <p:nvSpPr>
          <p:cNvPr id="32" name="右矢印 31"/>
          <p:cNvSpPr/>
          <p:nvPr/>
        </p:nvSpPr>
        <p:spPr>
          <a:xfrm>
            <a:off x="4957589" y="2049137"/>
            <a:ext cx="484743" cy="59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右矢印 32"/>
          <p:cNvSpPr/>
          <p:nvPr/>
        </p:nvSpPr>
        <p:spPr>
          <a:xfrm>
            <a:off x="4988803" y="3060853"/>
            <a:ext cx="484743" cy="145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右矢印 34"/>
          <p:cNvSpPr/>
          <p:nvPr/>
        </p:nvSpPr>
        <p:spPr>
          <a:xfrm>
            <a:off x="5040216" y="4830891"/>
            <a:ext cx="484743" cy="594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上下矢印 38"/>
          <p:cNvSpPr/>
          <p:nvPr/>
        </p:nvSpPr>
        <p:spPr>
          <a:xfrm>
            <a:off x="5998655" y="4301747"/>
            <a:ext cx="286439" cy="319489"/>
          </a:xfrm>
          <a:prstGeom prst="upDownArrow">
            <a:avLst>
              <a:gd name="adj1" fmla="val 41837"/>
              <a:gd name="adj2" fmla="val 19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右中かっこ 41"/>
          <p:cNvSpPr/>
          <p:nvPr/>
        </p:nvSpPr>
        <p:spPr>
          <a:xfrm>
            <a:off x="6764354" y="1972020"/>
            <a:ext cx="341523" cy="24567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右中かっこ 42"/>
          <p:cNvSpPr/>
          <p:nvPr/>
        </p:nvSpPr>
        <p:spPr>
          <a:xfrm>
            <a:off x="7181162" y="3821017"/>
            <a:ext cx="341523" cy="1643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右中かっこ 43"/>
          <p:cNvSpPr/>
          <p:nvPr/>
        </p:nvSpPr>
        <p:spPr>
          <a:xfrm rot="5400000">
            <a:off x="5979406" y="5351446"/>
            <a:ext cx="347029" cy="8372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66911" y="5949108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ドキュメントのコンテンツ</a:t>
            </a:r>
            <a:endParaRPr lang="en-US" sz="1400" dirty="0"/>
          </a:p>
        </p:txBody>
      </p:sp>
      <p:sp>
        <p:nvSpPr>
          <p:cNvPr id="38" name="正方形/長方形 37"/>
          <p:cNvSpPr/>
          <p:nvPr/>
        </p:nvSpPr>
        <p:spPr>
          <a:xfrm>
            <a:off x="3757154" y="2909951"/>
            <a:ext cx="900000" cy="1654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/>
              <a:t>・・・</a:t>
            </a:r>
            <a:r>
              <a:rPr lang="en-US" altLang="ja-JP" dirty="0" smtClean="0"/>
              <a:t>WG</a:t>
            </a:r>
            <a:endParaRPr lang="en-US" altLang="en-US" dirty="0"/>
          </a:p>
        </p:txBody>
      </p:sp>
      <p:sp>
        <p:nvSpPr>
          <p:cNvPr id="40" name="上下矢印 39"/>
          <p:cNvSpPr/>
          <p:nvPr/>
        </p:nvSpPr>
        <p:spPr>
          <a:xfrm>
            <a:off x="6022266" y="3076109"/>
            <a:ext cx="286439" cy="319489"/>
          </a:xfrm>
          <a:prstGeom prst="upDownArrow">
            <a:avLst>
              <a:gd name="adj1" fmla="val 41837"/>
              <a:gd name="adj2" fmla="val 19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フローチャート : 書類 40"/>
          <p:cNvSpPr/>
          <p:nvPr/>
        </p:nvSpPr>
        <p:spPr>
          <a:xfrm>
            <a:off x="5836792" y="1714006"/>
            <a:ext cx="661012" cy="58389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00471" y="1811297"/>
            <a:ext cx="1337226" cy="30777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業務</a:t>
            </a:r>
            <a:r>
              <a:rPr lang="ja-JP" altLang="en-US" sz="1400" dirty="0" smtClean="0"/>
              <a:t>カレンダー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業務カレンダーイメージ</a:t>
            </a:r>
            <a:endParaRPr kumimoji="1" lang="ja-JP" altLang="en-US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529" y="3423772"/>
            <a:ext cx="41243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598" y="1513110"/>
            <a:ext cx="82391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1699" y="2768953"/>
            <a:ext cx="2391539" cy="348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テキスト ボックス 18"/>
          <p:cNvSpPr txBox="1"/>
          <p:nvPr/>
        </p:nvSpPr>
        <p:spPr>
          <a:xfrm>
            <a:off x="154547" y="4623516"/>
            <a:ext cx="19832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業務に対する</a:t>
            </a:r>
            <a:endParaRPr kumimoji="1" lang="en-US" altLang="ja-JP" dirty="0" smtClean="0"/>
          </a:p>
          <a:p>
            <a:r>
              <a:rPr lang="ja-JP" altLang="en-US" dirty="0" smtClean="0"/>
              <a:t>共通認識に向けて</a:t>
            </a:r>
            <a:endParaRPr lang="en-US" altLang="ja-JP" dirty="0" smtClean="0"/>
          </a:p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ビジネスフローイメージ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95" y="2691944"/>
            <a:ext cx="8214919" cy="351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553792" y="1596980"/>
            <a:ext cx="7830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メーカー、商社、小売など業界によって、また、会社によって、業務の流れは微妙に変わってくると思います。仕入計上タイミング、売上計上タイミングなどなど。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統一的な図式で管理することで、共通言語化を</a:t>
            </a:r>
            <a:r>
              <a:rPr lang="ja-JP" altLang="en-US" dirty="0" smtClean="0"/>
              <a:t>目指す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役割分担案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ドキュメント整備フロー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フローチャート : 磁気ディスク 8"/>
          <p:cNvSpPr/>
          <p:nvPr/>
        </p:nvSpPr>
        <p:spPr>
          <a:xfrm>
            <a:off x="3554579" y="1815923"/>
            <a:ext cx="1815921" cy="97879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SourceForge.jp</a:t>
            </a:r>
            <a:endParaRPr kumimoji="1" lang="ja-JP" altLang="en-US" dirty="0"/>
          </a:p>
        </p:txBody>
      </p:sp>
      <p:sp>
        <p:nvSpPr>
          <p:cNvPr id="10" name="フローチャート : 複数書類 9"/>
          <p:cNvSpPr/>
          <p:nvPr/>
        </p:nvSpPr>
        <p:spPr>
          <a:xfrm>
            <a:off x="5228832" y="2369714"/>
            <a:ext cx="721217" cy="61818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4" name="カギ線コネクタ 13"/>
          <p:cNvCxnSpPr>
            <a:stCxn id="35" idx="0"/>
            <a:endCxn id="36" idx="2"/>
          </p:cNvCxnSpPr>
          <p:nvPr/>
        </p:nvCxnSpPr>
        <p:spPr>
          <a:xfrm rot="5400000" flipH="1" flipV="1">
            <a:off x="4299511" y="4641208"/>
            <a:ext cx="327611" cy="405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36" idx="0"/>
            <a:endCxn id="9" idx="3"/>
          </p:cNvCxnSpPr>
          <p:nvPr/>
        </p:nvCxnSpPr>
        <p:spPr>
          <a:xfrm rot="16200000" flipV="1">
            <a:off x="4217636" y="3039621"/>
            <a:ext cx="492614" cy="28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図 34" descr="MC90043393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35420" y="4807042"/>
            <a:ext cx="1251733" cy="1251733"/>
          </a:xfrm>
          <a:prstGeom prst="rect">
            <a:avLst/>
          </a:prstGeom>
        </p:spPr>
      </p:pic>
      <p:pic>
        <p:nvPicPr>
          <p:cNvPr id="36" name="図 35" descr="MC90043394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9295" y="3287331"/>
            <a:ext cx="1192100" cy="1192100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5061397" y="3039414"/>
            <a:ext cx="1032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ドキュメント</a:t>
            </a:r>
            <a:endParaRPr kumimoji="1"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188039" y="3797121"/>
            <a:ext cx="3420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②文書管理</a:t>
            </a:r>
            <a:r>
              <a:rPr kumimoji="1" lang="en-US" altLang="ja-JP" sz="1400" dirty="0" smtClean="0"/>
              <a:t>WG</a:t>
            </a:r>
            <a:r>
              <a:rPr kumimoji="1" lang="ja-JP" altLang="en-US" sz="1400" dirty="0" smtClean="0"/>
              <a:t>にて、ドキュメントを整備し、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内容のクロスチェックを実施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21498" y="5327561"/>
            <a:ext cx="3072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①各</a:t>
            </a:r>
            <a:r>
              <a:rPr kumimoji="1" lang="en-US" altLang="ja-JP" sz="1400" dirty="0" smtClean="0"/>
              <a:t>WG</a:t>
            </a:r>
            <a:r>
              <a:rPr kumimoji="1" lang="ja-JP" altLang="en-US" sz="1400" dirty="0" smtClean="0"/>
              <a:t>メンバーは、資料・情報を整理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991931" y="2816180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③成果物としてのドキュメント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を</a:t>
            </a:r>
            <a:r>
              <a:rPr kumimoji="1" lang="en-US" altLang="ja-JP" sz="1400" dirty="0" smtClean="0"/>
              <a:t>SourceForge.jp</a:t>
            </a:r>
            <a:r>
              <a:rPr kumimoji="1" lang="ja-JP" altLang="en-US" sz="1400" dirty="0" smtClean="0"/>
              <a:t>にアップ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課題の整理案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ドキュメント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今後整備していきたいドキュメント類</a:t>
            </a:r>
            <a:r>
              <a:rPr lang="en-US" altLang="ja-JP" dirty="0" smtClean="0"/>
              <a:t>】</a:t>
            </a:r>
          </a:p>
          <a:p>
            <a:r>
              <a:rPr lang="en-US" altLang="ja-JP" dirty="0" err="1" smtClean="0"/>
              <a:t>ADempiere</a:t>
            </a:r>
            <a:r>
              <a:rPr lang="en-US" altLang="ja-JP" dirty="0" smtClean="0"/>
              <a:t> Wiki</a:t>
            </a:r>
          </a:p>
          <a:p>
            <a:r>
              <a:rPr lang="en-US" altLang="ja-JP" dirty="0" smtClean="0"/>
              <a:t>Source Forge.jp </a:t>
            </a:r>
            <a:r>
              <a:rPr lang="ja-JP" altLang="en-US" dirty="0" smtClean="0"/>
              <a:t>公開ドキュメント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インストールマニュアル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スターターズガイド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ユーザーズマニュアル </a:t>
            </a:r>
            <a:r>
              <a:rPr lang="en-US" altLang="ja-JP" dirty="0" smtClean="0"/>
              <a:t>(</a:t>
            </a:r>
            <a:r>
              <a:rPr lang="ja-JP" altLang="en-US" dirty="0" smtClean="0"/>
              <a:t>要検討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ディベロッパーズマニュアル </a:t>
            </a:r>
            <a:r>
              <a:rPr lang="en-US" altLang="ja-JP" dirty="0" smtClean="0"/>
              <a:t>(</a:t>
            </a:r>
            <a:r>
              <a:rPr lang="ja-JP" altLang="en-US" dirty="0" smtClean="0"/>
              <a:t>要検討</a:t>
            </a:r>
            <a:r>
              <a:rPr lang="en-US" altLang="ja-JP" dirty="0" smtClean="0"/>
              <a:t>)</a:t>
            </a:r>
          </a:p>
          <a:p>
            <a:r>
              <a:rPr lang="ja-JP" altLang="en-US" b="1" dirty="0" smtClean="0"/>
              <a:t>書籍</a:t>
            </a:r>
            <a:endParaRPr lang="en-US" altLang="ja-JP" b="1" dirty="0" smtClean="0"/>
          </a:p>
          <a:p>
            <a:pPr lvl="1"/>
            <a:r>
              <a:rPr lang="ja-JP" altLang="en-US" b="1" dirty="0" smtClean="0"/>
              <a:t>入門者向け</a:t>
            </a:r>
            <a:endParaRPr lang="en-US" altLang="ja-JP" b="1" dirty="0" smtClean="0"/>
          </a:p>
          <a:p>
            <a:pPr lvl="1"/>
            <a:r>
              <a:rPr lang="ja-JP" altLang="en-US" b="1" dirty="0" smtClean="0"/>
              <a:t>訳本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課題の整理案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ドキュメント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書籍の目次案</a:t>
            </a:r>
            <a:r>
              <a:rPr lang="en-US" altLang="ja-JP" dirty="0" smtClean="0"/>
              <a:t>】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はじめに 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各種業務と</a:t>
            </a:r>
            <a:r>
              <a:rPr lang="en-US" altLang="ja-JP" dirty="0" smtClean="0"/>
              <a:t>ERP)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主要機能の紹介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販売管理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購買管理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生産管理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在庫管理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財務会計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管理会計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人事管理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sz="2900" dirty="0" smtClean="0"/>
              <a:t>給与計算</a:t>
            </a:r>
            <a:endParaRPr lang="en-US" altLang="ja-JP" sz="29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CRM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SCM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POS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/>
              <a:t>Web Store</a:t>
            </a: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729911" y="1455142"/>
            <a:ext cx="4061551" cy="5182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インストール手順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初期設定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日常業務での利用例 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仕入れ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発注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受入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ja-JP" altLang="en-US" sz="2400" dirty="0" smtClean="0"/>
              <a:t>仕入れ計上</a:t>
            </a:r>
            <a:endParaRPr lang="en-US" altLang="ja-JP" sz="2400" dirty="0" smtClean="0"/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支払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債務管理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生産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販売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販売</a:t>
            </a:r>
            <a:endParaRPr lang="en-US" altLang="ja-JP" sz="2800" noProof="0" dirty="0" smtClean="0"/>
          </a:p>
          <a:p>
            <a:pPr marL="1428750" lvl="2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出荷</a:t>
            </a:r>
            <a:endParaRPr lang="en-US" altLang="ja-JP" sz="2800" noProof="0" dirty="0" smtClean="0"/>
          </a:p>
          <a:p>
            <a:pPr marL="1428750" lvl="2" indent="-514350">
              <a:spcBef>
                <a:spcPct val="20000"/>
              </a:spcBef>
              <a:buFont typeface="+mj-lt"/>
              <a:buAutoNum type="arabicPeriod"/>
            </a:pPr>
            <a:r>
              <a:rPr kumimoji="1" lang="ja-JP" alt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売上計上</a:t>
            </a:r>
            <a:endParaRPr kumimoji="1" lang="en-US" altLang="ja-JP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28750" lvl="2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請求 </a:t>
            </a:r>
            <a:r>
              <a:rPr lang="en-US" altLang="ja-JP" sz="2800" noProof="0" dirty="0" smtClean="0"/>
              <a:t>(</a:t>
            </a:r>
            <a:r>
              <a:rPr lang="ja-JP" altLang="en-US" sz="2800" noProof="0" dirty="0" smtClean="0"/>
              <a:t>債権管理</a:t>
            </a:r>
            <a:r>
              <a:rPr lang="en-US" altLang="ja-JP" sz="2800" noProof="0" dirty="0" smtClean="0"/>
              <a:t>)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給与計算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決算整理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営業活動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(CRM)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物流管理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SCM)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ja-JP" altLang="en-US" sz="2800" dirty="0" smtClean="0"/>
              <a:t>店舗売上管理 </a:t>
            </a:r>
            <a:r>
              <a:rPr lang="en-US" altLang="ja-JP" sz="2800" dirty="0" smtClean="0"/>
              <a:t>(POS)</a:t>
            </a:r>
            <a:endParaRPr kumimoji="1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オンライン販売</a:t>
            </a:r>
            <a:r>
              <a:rPr kumimoji="1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(Web Store)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 startAt="3"/>
            </a:pPr>
            <a:r>
              <a:rPr lang="ja-JP" altLang="en-US" sz="2800" noProof="0" dirty="0" smtClean="0"/>
              <a:t>カスタマイズ</a:t>
            </a:r>
            <a:endParaRPr lang="en-US" altLang="ja-JP" sz="2800" noProof="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画面</a:t>
            </a:r>
            <a:endParaRPr lang="en-US" altLang="ja-JP" sz="2800" noProof="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ワークフロー</a:t>
            </a:r>
            <a:endParaRPr lang="en-US" altLang="ja-JP" sz="2800" noProof="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ja-JP" altLang="en-US" sz="2800" noProof="0" dirty="0" smtClean="0"/>
              <a:t>レポート</a:t>
            </a:r>
            <a:endParaRPr lang="en-US" altLang="ja-JP" sz="2800" noProof="0" dirty="0" smtClean="0"/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1" lang="ja-JP" alt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セキュリティ設定</a:t>
            </a:r>
            <a:endParaRPr kumimoji="1" lang="en-US" altLang="ja-JP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 startAt="3"/>
            </a:pPr>
            <a:r>
              <a:rPr lang="ja-JP" altLang="en-US" sz="2800" dirty="0" smtClean="0"/>
              <a:t>トラブルシューティング</a:t>
            </a:r>
            <a:endParaRPr kumimoji="1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課題の整理 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日本の商慣習対応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991518" y="2060154"/>
            <a:ext cx="7160964" cy="352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各</a:t>
            </a:r>
            <a:r>
              <a:rPr lang="en-US" altLang="ja-JP" dirty="0" smtClean="0"/>
              <a:t>WG</a:t>
            </a:r>
            <a:r>
              <a:rPr lang="ja-JP" altLang="en-US" dirty="0" smtClean="0"/>
              <a:t>で、担当領域で課題を整理し、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後続の勉強会にて共有 </a:t>
            </a:r>
            <a:r>
              <a:rPr lang="en-US" altLang="ja-JP" dirty="0" smtClean="0"/>
              <a:t>(?)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私</a:t>
            </a:r>
            <a:r>
              <a:rPr lang="ja-JP" altLang="en-US" dirty="0" smtClean="0"/>
              <a:t>から</a:t>
            </a:r>
            <a:r>
              <a:rPr lang="ja-JP" altLang="en-US" dirty="0" smtClean="0"/>
              <a:t>の提案 総括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コミュニケーション</a:t>
            </a:r>
            <a:r>
              <a:rPr lang="en-US" altLang="ja-JP" b="1" dirty="0" smtClean="0"/>
              <a:t>】</a:t>
            </a:r>
            <a:endParaRPr kumimoji="1" lang="en-US" altLang="ja-JP" b="1" dirty="0" smtClean="0"/>
          </a:p>
          <a:p>
            <a:r>
              <a:rPr lang="ja-JP" altLang="en-US" dirty="0" smtClean="0"/>
              <a:t>勉強会を月次で定例化し、活動内容を共有し、活動内容を記録にとり、</a:t>
            </a:r>
            <a:r>
              <a:rPr lang="en-US" altLang="ja-JP" dirty="0" err="1" smtClean="0"/>
              <a:t>SourceForge</a:t>
            </a:r>
            <a:r>
              <a:rPr lang="ja-JP" altLang="en-US" dirty="0" smtClean="0"/>
              <a:t>にアップ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体制</a:t>
            </a:r>
            <a:r>
              <a:rPr lang="en-US" altLang="ja-JP" b="1" dirty="0" smtClean="0"/>
              <a:t>】</a:t>
            </a:r>
          </a:p>
          <a:p>
            <a:r>
              <a:rPr lang="en-US" altLang="ja-JP" dirty="0" smtClean="0"/>
              <a:t>WG</a:t>
            </a:r>
            <a:r>
              <a:rPr lang="ja-JP" altLang="en-US" dirty="0" smtClean="0"/>
              <a:t>に分かれて、役割分担しながら、情報の整理を行う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課題管理</a:t>
            </a:r>
            <a:r>
              <a:rPr lang="en-US" altLang="ja-JP" b="1" dirty="0" smtClean="0"/>
              <a:t>】</a:t>
            </a:r>
          </a:p>
          <a:p>
            <a:r>
              <a:rPr lang="en-US" altLang="ja-JP" dirty="0" smtClean="0"/>
              <a:t>WG</a:t>
            </a:r>
            <a:r>
              <a:rPr lang="ja-JP" altLang="en-US" dirty="0" smtClean="0"/>
              <a:t>ごとに課題を整理し、共有。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SourceForge</a:t>
            </a:r>
            <a:r>
              <a:rPr lang="ja-JP" altLang="en-US" dirty="0" smtClean="0"/>
              <a:t>？それとも別環境？）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成果物管理</a:t>
            </a:r>
            <a:r>
              <a:rPr lang="en-US" altLang="ja-JP" b="1" dirty="0" smtClean="0"/>
              <a:t>】</a:t>
            </a:r>
          </a:p>
          <a:p>
            <a:r>
              <a:rPr kumimoji="1" lang="ja-JP" altLang="en-US" dirty="0" smtClean="0"/>
              <a:t>成果物イメージを定義して、随時公開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業務カレンダー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ビジネスフロー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操作手順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カスタマイズ方法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kumimoji="1" lang="ja-JP" altLang="en-US" dirty="0" smtClean="0"/>
              <a:t>文書管理フローの確立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今後の勉強会の進め方案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4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開催頻度</a:t>
            </a:r>
            <a:r>
              <a:rPr lang="en-US" altLang="ja-JP" dirty="0" smtClean="0"/>
              <a:t>】</a:t>
            </a:r>
          </a:p>
          <a:p>
            <a:pPr lvl="1">
              <a:buNone/>
            </a:pPr>
            <a:r>
              <a:rPr lang="ja-JP" altLang="en-US" dirty="0" smtClean="0"/>
              <a:t>月次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【Agenda】</a:t>
            </a:r>
          </a:p>
          <a:p>
            <a:r>
              <a:rPr lang="ja-JP" altLang="en-US" dirty="0" smtClean="0"/>
              <a:t>各</a:t>
            </a:r>
            <a:r>
              <a:rPr lang="en-US" altLang="ja-JP" dirty="0" smtClean="0"/>
              <a:t>WG</a:t>
            </a:r>
            <a:r>
              <a:rPr lang="ja-JP" altLang="en-US" dirty="0" smtClean="0"/>
              <a:t>からの説明 </a:t>
            </a:r>
            <a:r>
              <a:rPr lang="en-US" altLang="ja-JP" dirty="0" smtClean="0"/>
              <a:t>(</a:t>
            </a:r>
            <a:r>
              <a:rPr lang="ja-JP" altLang="en-US" dirty="0" smtClean="0"/>
              <a:t>活動報告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対象業務の基本を説明 </a:t>
            </a:r>
            <a:r>
              <a:rPr lang="en-US" altLang="ja-JP" dirty="0" smtClean="0"/>
              <a:t>(</a:t>
            </a:r>
            <a:r>
              <a:rPr lang="ja-JP" altLang="en-US" dirty="0" smtClean="0"/>
              <a:t>共通言語化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対応する</a:t>
            </a:r>
            <a:r>
              <a:rPr lang="en-US" altLang="ja-JP" dirty="0" err="1" smtClean="0"/>
              <a:t>Adempiere</a:t>
            </a:r>
            <a:r>
              <a:rPr lang="ja-JP" altLang="en-US" dirty="0" smtClean="0"/>
              <a:t>の機能・操作説明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課題の共有</a:t>
            </a:r>
            <a:endParaRPr lang="en-US" altLang="ja-JP" dirty="0" smtClean="0"/>
          </a:p>
          <a:p>
            <a:r>
              <a:rPr lang="ja-JP" altLang="en-US" dirty="0" smtClean="0"/>
              <a:t>個別トピック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Forum</a:t>
            </a:r>
            <a:r>
              <a:rPr lang="ja-JP" altLang="en-US" dirty="0" smtClean="0"/>
              <a:t>で上がった個別トピックを議論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ルール</a:t>
            </a:r>
            <a:r>
              <a:rPr lang="en-US" altLang="ja-JP" dirty="0" smtClean="0"/>
              <a:t>】</a:t>
            </a:r>
          </a:p>
          <a:p>
            <a:r>
              <a:rPr lang="ja-JP" altLang="en-US" dirty="0" smtClean="0"/>
              <a:t>準備にどれくらい時間をかけるかは、個人の自由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ボランティア制</a:t>
            </a:r>
            <a:r>
              <a:rPr lang="en-US" altLang="ja-JP" dirty="0" smtClean="0"/>
              <a:t>)</a:t>
            </a:r>
          </a:p>
          <a:p>
            <a:r>
              <a:rPr lang="ja-JP" altLang="en-US" dirty="0" smtClean="0"/>
              <a:t>教える人、教わる人、とわかれるのではなく、役割分担をし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各メンバーで専門性を見出し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教えあうことを目指す。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各</a:t>
            </a:r>
            <a:r>
              <a:rPr lang="en-US" altLang="ja-JP" dirty="0" smtClean="0"/>
              <a:t>WG</a:t>
            </a:r>
            <a:r>
              <a:rPr lang="ja-JP" altLang="en-US" dirty="0" smtClean="0"/>
              <a:t>で業務担当とアプリ担当に分かれるなど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生産管理機能のご説明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高橋さん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今後の勉強会の進め方について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八塚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 smtClean="0"/>
              <a:t>各種質疑応答</a:t>
            </a:r>
            <a:endParaRPr lang="en-US" altLang="ja-JP" b="1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その他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Red</a:t>
            </a:r>
            <a:r>
              <a:rPr lang="ja-JP" altLang="en-US" dirty="0" err="1" smtClean="0">
                <a:solidFill>
                  <a:schemeClr val="bg1">
                    <a:lumMod val="50000"/>
                  </a:schemeClr>
                </a:solidFill>
              </a:rPr>
              <a:t>さん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来日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金森さん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日時</a:t>
            </a:r>
            <a:r>
              <a:rPr kumimoji="1" lang="en-US" altLang="ja-JP" dirty="0" smtClean="0"/>
              <a:t>】</a:t>
            </a:r>
          </a:p>
          <a:p>
            <a:pPr lvl="1">
              <a:buNone/>
            </a:pPr>
            <a:r>
              <a:rPr lang="en-US" altLang="ja-JP" dirty="0" smtClean="0"/>
              <a:t>2011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土</a:t>
            </a:r>
            <a:r>
              <a:rPr lang="en-US" altLang="ja-JP" dirty="0" smtClean="0"/>
              <a:t>) 13:00 – 17:00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場所</a:t>
            </a:r>
            <a:r>
              <a:rPr kumimoji="1" lang="en-US" altLang="ja-JP" dirty="0" smtClean="0"/>
              <a:t>】</a:t>
            </a:r>
          </a:p>
          <a:p>
            <a:pPr lvl="1">
              <a:buNone/>
            </a:pPr>
            <a:r>
              <a:rPr lang="ja-JP" altLang="en-US" dirty="0" smtClean="0"/>
              <a:t>板橋区立企業活性センター </a:t>
            </a:r>
            <a:r>
              <a:rPr lang="en-US" altLang="ja-JP" dirty="0" smtClean="0"/>
              <a:t>2F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参加者</a:t>
            </a:r>
            <a:r>
              <a:rPr kumimoji="1" lang="en-US" altLang="ja-JP" dirty="0" smtClean="0"/>
              <a:t>】</a:t>
            </a:r>
          </a:p>
          <a:p>
            <a:pPr lvl="1">
              <a:buNone/>
            </a:pPr>
            <a:r>
              <a:rPr lang="ja-JP" altLang="en-US" dirty="0" smtClean="0"/>
              <a:t>鈴木さん、安藤さん、米澤さん、松澤さん、カンさん、高橋さん、</a:t>
            </a:r>
            <a:r>
              <a:rPr lang="en-US" altLang="ja-JP" dirty="0" smtClean="0"/>
              <a:t>cozy56</a:t>
            </a:r>
            <a:r>
              <a:rPr lang="ja-JP" altLang="en-US" dirty="0" smtClean="0"/>
              <a:t>さん、鎌田さん、会計士の先生</a:t>
            </a:r>
            <a:r>
              <a:rPr lang="en-US" altLang="ja-JP" dirty="0" smtClean="0"/>
              <a:t>2</a:t>
            </a:r>
            <a:r>
              <a:rPr lang="ja-JP" altLang="en-US" dirty="0" smtClean="0"/>
              <a:t>名、久保田さん、高田さん、八塚 </a:t>
            </a:r>
            <a:r>
              <a:rPr lang="en-US" altLang="ja-JP" dirty="0" smtClean="0"/>
              <a:t>(</a:t>
            </a:r>
            <a:r>
              <a:rPr lang="ja-JP" altLang="en-US" dirty="0" smtClean="0"/>
              <a:t>計</a:t>
            </a:r>
            <a:r>
              <a:rPr lang="en-US" altLang="ja-JP" dirty="0" smtClean="0"/>
              <a:t>13</a:t>
            </a:r>
            <a:r>
              <a:rPr lang="ja-JP" altLang="en-US" dirty="0" smtClean="0"/>
              <a:t>名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生産管理機能のご説明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高橋さん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今後の勉強会の進め方について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八塚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各種質疑応答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 smtClean="0"/>
              <a:t>その他</a:t>
            </a:r>
            <a:endParaRPr lang="en-US" altLang="ja-JP" b="1" dirty="0" smtClean="0"/>
          </a:p>
          <a:p>
            <a:pPr lvl="1"/>
            <a:r>
              <a:rPr lang="en-US" dirty="0" smtClean="0"/>
              <a:t>Red</a:t>
            </a:r>
            <a:r>
              <a:rPr lang="ja-JP" altLang="en-US" dirty="0" err="1" smtClean="0"/>
              <a:t>さん</a:t>
            </a:r>
            <a:r>
              <a:rPr lang="ja-JP" altLang="en-US" dirty="0" smtClean="0"/>
              <a:t>来日 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金森さん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altLang="ja-JP" dirty="0" smtClean="0"/>
              <a:t>13:00 – 15:00</a:t>
            </a:r>
          </a:p>
          <a:p>
            <a:pPr marL="914400" lvl="1" indent="-514350">
              <a:buNone/>
            </a:pPr>
            <a:r>
              <a:rPr lang="ja-JP" altLang="en-US" dirty="0" smtClean="0"/>
              <a:t>生産</a:t>
            </a:r>
            <a:r>
              <a:rPr lang="ja-JP" altLang="en-US" dirty="0" smtClean="0"/>
              <a:t>管理機能のご説明 </a:t>
            </a:r>
            <a:r>
              <a:rPr lang="en-US" altLang="ja-JP" dirty="0" smtClean="0"/>
              <a:t>(</a:t>
            </a:r>
            <a:r>
              <a:rPr lang="ja-JP" altLang="en-US" dirty="0" smtClean="0"/>
              <a:t>高橋さん</a:t>
            </a:r>
            <a:r>
              <a:rPr lang="en-US" altLang="ja-JP" dirty="0" smtClean="0"/>
              <a:t>)</a:t>
            </a:r>
          </a:p>
          <a:p>
            <a:pPr marL="514350" indent="-514350">
              <a:buNone/>
            </a:pPr>
            <a:endParaRPr lang="en-US" altLang="ja-JP" dirty="0" smtClean="0"/>
          </a:p>
          <a:p>
            <a:pPr marL="514350" indent="-514350">
              <a:buNone/>
            </a:pPr>
            <a:r>
              <a:rPr lang="en-US" altLang="ja-JP" dirty="0" smtClean="0"/>
              <a:t>15:00 – 16:00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dirty="0" smtClean="0"/>
              <a:t>今後の勉強会の進め方について </a:t>
            </a:r>
            <a:r>
              <a:rPr lang="en-US" altLang="ja-JP" dirty="0" smtClean="0"/>
              <a:t>(</a:t>
            </a:r>
            <a:r>
              <a:rPr lang="ja-JP" altLang="en-US" dirty="0" smtClean="0"/>
              <a:t>八塚</a:t>
            </a:r>
            <a:r>
              <a:rPr lang="en-US" altLang="ja-JP" dirty="0" smtClean="0"/>
              <a:t>)</a:t>
            </a:r>
          </a:p>
          <a:p>
            <a:pPr marL="514350" indent="-514350">
              <a:buNone/>
            </a:pPr>
            <a:endParaRPr lang="en-US" altLang="ja-JP" dirty="0" smtClean="0"/>
          </a:p>
          <a:p>
            <a:pPr marL="514350" indent="-514350">
              <a:buNone/>
            </a:pPr>
            <a:r>
              <a:rPr lang="en-US" altLang="ja-JP" dirty="0" smtClean="0"/>
              <a:t>16:00 – 17:00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dirty="0" smtClean="0"/>
              <a:t>各種質疑</a:t>
            </a:r>
            <a:r>
              <a:rPr lang="ja-JP" altLang="en-US" dirty="0" smtClean="0"/>
              <a:t>応答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/>
          </a:p>
          <a:p>
            <a:pPr marL="514350" indent="-514350">
              <a:buNone/>
            </a:pPr>
            <a:r>
              <a:rPr lang="en-US" altLang="ja-JP" dirty="0" smtClean="0"/>
              <a:t>16:30 – 17:00</a:t>
            </a:r>
            <a:endParaRPr lang="en-US" altLang="ja-JP" dirty="0" smtClean="0"/>
          </a:p>
          <a:p>
            <a:pPr marL="914400" lvl="1" indent="-514350">
              <a:buNone/>
            </a:pPr>
            <a:r>
              <a:rPr lang="ja-JP" altLang="en-US" dirty="0" smtClean="0"/>
              <a:t>その他</a:t>
            </a:r>
            <a:r>
              <a:rPr lang="en-US" altLang="ja-JP" dirty="0" smtClean="0"/>
              <a:t> - </a:t>
            </a:r>
            <a:r>
              <a:rPr lang="en-US" dirty="0" smtClean="0"/>
              <a:t>Red</a:t>
            </a:r>
            <a:r>
              <a:rPr lang="ja-JP" altLang="en-US" dirty="0" err="1" smtClean="0"/>
              <a:t>さん</a:t>
            </a:r>
            <a:r>
              <a:rPr lang="ja-JP" altLang="en-US" dirty="0" smtClean="0"/>
              <a:t>来日 </a:t>
            </a:r>
            <a:r>
              <a:rPr lang="en-US" altLang="ja-JP" dirty="0" smtClean="0"/>
              <a:t>(</a:t>
            </a:r>
            <a:r>
              <a:rPr lang="ja-JP" altLang="en-US" dirty="0" smtClean="0"/>
              <a:t>金森</a:t>
            </a:r>
            <a:r>
              <a:rPr lang="ja-JP" altLang="en-US" dirty="0" smtClean="0"/>
              <a:t>さん</a:t>
            </a:r>
            <a:r>
              <a:rPr lang="en-US" altLang="ja-JP" dirty="0" smtClean="0"/>
              <a:t>?)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b="1" dirty="0" smtClean="0"/>
              <a:t>生産管理機能のご説明</a:t>
            </a:r>
            <a:r>
              <a:rPr lang="en-US" altLang="ja-JP" b="1" dirty="0" smtClean="0"/>
              <a:t>(</a:t>
            </a:r>
            <a:r>
              <a:rPr lang="ja-JP" altLang="en-US" b="1" dirty="0" smtClean="0"/>
              <a:t>高橋さん</a:t>
            </a:r>
            <a:r>
              <a:rPr lang="en-US" altLang="ja-JP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今後の勉強会の進め方について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八塚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各種質疑応答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その他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Red</a:t>
            </a:r>
            <a:r>
              <a:rPr lang="ja-JP" altLang="en-US" dirty="0" err="1" smtClean="0">
                <a:solidFill>
                  <a:schemeClr val="bg1">
                    <a:lumMod val="50000"/>
                  </a:schemeClr>
                </a:solidFill>
              </a:rPr>
              <a:t>さん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来日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金森さん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生産管理機能のご説明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高橋さん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 smtClean="0"/>
              <a:t>今後の勉強会の進め方について </a:t>
            </a:r>
            <a:r>
              <a:rPr lang="en-US" altLang="ja-JP" b="1" dirty="0" smtClean="0"/>
              <a:t>(</a:t>
            </a:r>
            <a:r>
              <a:rPr lang="ja-JP" altLang="en-US" b="1" dirty="0" smtClean="0"/>
              <a:t>八塚</a:t>
            </a:r>
            <a:r>
              <a:rPr lang="en-US" altLang="ja-JP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各種質疑応答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その他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Red</a:t>
            </a:r>
            <a:r>
              <a:rPr lang="ja-JP" altLang="en-US" dirty="0" err="1" smtClean="0">
                <a:solidFill>
                  <a:schemeClr val="bg1">
                    <a:lumMod val="50000"/>
                  </a:schemeClr>
                </a:solidFill>
              </a:rPr>
              <a:t>さん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来日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金森さん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762699" y="4197427"/>
            <a:ext cx="5750805" cy="10466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はじめに </a:t>
            </a:r>
            <a:r>
              <a:rPr lang="en-US" altLang="ja-JP" dirty="0" smtClean="0"/>
              <a:t>(Forum</a:t>
            </a:r>
            <a:r>
              <a:rPr lang="ja-JP" altLang="en-US" dirty="0" err="1" smtClean="0"/>
              <a:t>を拝</a:t>
            </a:r>
            <a:r>
              <a:rPr lang="ja-JP" altLang="en-US" dirty="0" smtClean="0"/>
              <a:t>見して感じたこと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3205909" y="1454224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日本商慣習対応として課題がある</a:t>
            </a:r>
            <a:endParaRPr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493920" y="2543058"/>
            <a:ext cx="252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/>
              <a:t>ERP</a:t>
            </a:r>
            <a:r>
              <a:rPr lang="ja-JP" altLang="en-US" sz="1600" dirty="0" smtClean="0"/>
              <a:t>は業務横断的な機能をもっていることが強み。</a:t>
            </a:r>
            <a:endParaRPr lang="en-US" altLang="ja-JP" sz="1600" dirty="0" smtClean="0"/>
          </a:p>
          <a:p>
            <a:pPr algn="ctr"/>
            <a:r>
              <a:rPr lang="ja-JP" altLang="en-US" sz="1600" dirty="0" smtClean="0"/>
              <a:t>俯瞰的な視野にたって、課題管理、対応していく必要がある</a:t>
            </a:r>
            <a:endParaRPr lang="en-US" sz="16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257314" y="2552239"/>
            <a:ext cx="252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Adempiere</a:t>
            </a:r>
            <a:r>
              <a:rPr lang="ja-JP" altLang="en-US" sz="1600" dirty="0" smtClean="0"/>
              <a:t>に対する理解が、メンバー間で異なるため、メンバー間での作業負荷のばらつきが懸念される</a:t>
            </a:r>
            <a:endParaRPr lang="en-US" sz="1600" dirty="0"/>
          </a:p>
        </p:txBody>
      </p:sp>
      <p:sp>
        <p:nvSpPr>
          <p:cNvPr id="42" name="正方形/長方形 41"/>
          <p:cNvSpPr/>
          <p:nvPr/>
        </p:nvSpPr>
        <p:spPr>
          <a:xfrm>
            <a:off x="6009697" y="2539387"/>
            <a:ext cx="252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コミュニティメンバーは業務の傍らで対応しているため、日常業務と接点が強い分野の方が</a:t>
            </a:r>
            <a:r>
              <a:rPr lang="en-US" altLang="ja-JP" sz="1600" dirty="0" smtClean="0"/>
              <a:t>Motivation</a:t>
            </a:r>
            <a:r>
              <a:rPr lang="ja-JP" altLang="en-US" sz="1600" dirty="0" smtClean="0"/>
              <a:t>が高い</a:t>
            </a:r>
            <a:r>
              <a:rPr lang="en-US" altLang="ja-JP" sz="1600" dirty="0" smtClean="0"/>
              <a:t>(?)</a:t>
            </a:r>
            <a:endParaRPr lang="en-US" sz="1600" dirty="0"/>
          </a:p>
        </p:txBody>
      </p:sp>
      <p:sp>
        <p:nvSpPr>
          <p:cNvPr id="43" name="正方形/長方形 42"/>
          <p:cNvSpPr/>
          <p:nvPr/>
        </p:nvSpPr>
        <p:spPr>
          <a:xfrm>
            <a:off x="1882049" y="4349821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課題の構造的管理</a:t>
            </a:r>
            <a:endParaRPr lang="en-US" altLang="ja-JP" dirty="0" smtClean="0"/>
          </a:p>
          <a:p>
            <a:pPr algn="ctr"/>
            <a:r>
              <a:rPr lang="en-US" dirty="0" smtClean="0"/>
              <a:t>(</a:t>
            </a:r>
            <a:r>
              <a:rPr lang="ja-JP" altLang="en-US" dirty="0" smtClean="0"/>
              <a:t>体系的な情報整理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4623413" y="4336968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分野別役割分担</a:t>
            </a:r>
            <a:endParaRPr lang="en-US" sz="1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894024" y="5310135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が必要</a:t>
            </a:r>
            <a:r>
              <a:rPr lang="en-US" altLang="ja-JP" dirty="0" smtClean="0"/>
              <a:t>? (</a:t>
            </a:r>
            <a:r>
              <a:rPr lang="ja-JP" altLang="en-US" dirty="0" smtClean="0"/>
              <a:t>私見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46" name="線吹き出し 3 (枠付き) 45"/>
          <p:cNvSpPr/>
          <p:nvPr/>
        </p:nvSpPr>
        <p:spPr>
          <a:xfrm>
            <a:off x="1046602" y="5453349"/>
            <a:ext cx="3988107" cy="88135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-31340"/>
              <a:gd name="adj6" fmla="val -16667"/>
              <a:gd name="adj7" fmla="val -66516"/>
              <a:gd name="adj8" fmla="val 198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課題に対する共通認識、共通言語化が必要。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そのためには土俵を合わせる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</a:rPr>
              <a:t>前提となる業務知識でのレベル合わせ</a:t>
            </a:r>
            <a:r>
              <a:rPr lang="en-US" altLang="ja-JP" sz="1200" dirty="0" smtClean="0">
                <a:solidFill>
                  <a:schemeClr val="tx1"/>
                </a:solidFill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</a:rPr>
              <a:t>が必要では</a:t>
            </a:r>
            <a:r>
              <a:rPr lang="en-US" altLang="ja-JP" sz="1200" dirty="0" smtClean="0">
                <a:solidFill>
                  <a:schemeClr val="tx1"/>
                </a:solidFill>
              </a:rPr>
              <a:t> (?)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カギ線コネクタ 50"/>
          <p:cNvCxnSpPr>
            <a:stCxn id="40" idx="0"/>
            <a:endCxn id="39" idx="2"/>
          </p:cNvCxnSpPr>
          <p:nvPr/>
        </p:nvCxnSpPr>
        <p:spPr>
          <a:xfrm rot="5400000" flipH="1" flipV="1">
            <a:off x="2976592" y="1002734"/>
            <a:ext cx="317653" cy="2762997"/>
          </a:xfrm>
          <a:prstGeom prst="bent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>
            <a:stCxn id="41" idx="0"/>
            <a:endCxn id="39" idx="2"/>
          </p:cNvCxnSpPr>
          <p:nvPr/>
        </p:nvCxnSpPr>
        <p:spPr>
          <a:xfrm rot="16200000" flipV="1">
            <a:off x="4353699" y="2388623"/>
            <a:ext cx="326834" cy="397"/>
          </a:xfrm>
          <a:prstGeom prst="bent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/>
          <p:cNvCxnSpPr>
            <a:stCxn id="42" idx="0"/>
            <a:endCxn id="39" idx="2"/>
          </p:cNvCxnSpPr>
          <p:nvPr/>
        </p:nvCxnSpPr>
        <p:spPr>
          <a:xfrm rot="16200000" flipV="1">
            <a:off x="5736316" y="1006006"/>
            <a:ext cx="313982" cy="2752780"/>
          </a:xfrm>
          <a:prstGeom prst="bent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2298836" y="5449677"/>
            <a:ext cx="4134999" cy="1079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正方形/長方形 21"/>
          <p:cNvSpPr/>
          <p:nvPr/>
        </p:nvSpPr>
        <p:spPr>
          <a:xfrm>
            <a:off x="1210018" y="4030335"/>
            <a:ext cx="6435687" cy="1079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正方形/長方形 16"/>
          <p:cNvSpPr/>
          <p:nvPr/>
        </p:nvSpPr>
        <p:spPr>
          <a:xfrm>
            <a:off x="1498294" y="2610995"/>
            <a:ext cx="5849957" cy="1079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はじめに </a:t>
            </a:r>
            <a:r>
              <a:rPr lang="en-US" altLang="ja-JP" dirty="0" smtClean="0"/>
              <a:t>(</a:t>
            </a:r>
            <a:r>
              <a:rPr lang="ja-JP" altLang="en-US" dirty="0" smtClean="0"/>
              <a:t>作業の進め方案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06758" y="1509309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ADempiere</a:t>
            </a:r>
            <a:r>
              <a:rPr lang="ja-JP" altLang="en-US" dirty="0" smtClean="0"/>
              <a:t>の普及振興</a:t>
            </a:r>
            <a:endParaRPr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672724" y="2741361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導入実績の創出</a:t>
            </a:r>
            <a:endParaRPr 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447139" y="2750542"/>
            <a:ext cx="2622016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機能改善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 smtClean="0"/>
              <a:t>開発の活性化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366090" y="4182735"/>
            <a:ext cx="1825125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ドキュメント整備</a:t>
            </a:r>
            <a:endParaRPr 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338109" y="4180898"/>
            <a:ext cx="2054643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日本商慣習対応</a:t>
            </a:r>
            <a:endParaRPr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508433" y="4179061"/>
            <a:ext cx="1997722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広報活動</a:t>
            </a:r>
            <a:endParaRPr 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445290" y="5613095"/>
            <a:ext cx="1800000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課題の整理</a:t>
            </a:r>
            <a:endParaRPr lang="en-US" altLang="ja-JP" dirty="0" smtClean="0"/>
          </a:p>
          <a:p>
            <a:pPr algn="ctr"/>
            <a:r>
              <a:rPr lang="en-US" dirty="0" smtClean="0"/>
              <a:t>(</a:t>
            </a:r>
            <a:r>
              <a:rPr lang="ja-JP" altLang="en-US" dirty="0" smtClean="0"/>
              <a:t>成果物定義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460416" y="5622275"/>
            <a:ext cx="1800000" cy="771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役割分担</a:t>
            </a:r>
            <a:endParaRPr 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4406" y="176269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大目的</a:t>
            </a:r>
            <a:endParaRPr lang="en-US" dirty="0"/>
          </a:p>
        </p:txBody>
      </p:sp>
      <p:cxnSp>
        <p:nvCxnSpPr>
          <p:cNvPr id="19" name="カギ線コネクタ 18"/>
          <p:cNvCxnSpPr>
            <a:stCxn id="4" idx="2"/>
            <a:endCxn id="17" idx="0"/>
          </p:cNvCxnSpPr>
          <p:nvPr/>
        </p:nvCxnSpPr>
        <p:spPr>
          <a:xfrm rot="16200000" flipH="1">
            <a:off x="4255267" y="2442988"/>
            <a:ext cx="330505" cy="5507"/>
          </a:xfrm>
          <a:prstGeom prst="bentConnector3">
            <a:avLst>
              <a:gd name="adj1" fmla="val 50000"/>
            </a:avLst>
          </a:prstGeom>
          <a:ln w="762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50704" y="29066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課題</a:t>
            </a:r>
            <a:endParaRPr lang="en-US" dirty="0"/>
          </a:p>
        </p:txBody>
      </p:sp>
      <p:cxnSp>
        <p:nvCxnSpPr>
          <p:cNvPr id="23" name="カギ線コネクタ 22"/>
          <p:cNvCxnSpPr>
            <a:stCxn id="17" idx="2"/>
            <a:endCxn id="22" idx="0"/>
          </p:cNvCxnSpPr>
          <p:nvPr/>
        </p:nvCxnSpPr>
        <p:spPr>
          <a:xfrm rot="16200000" flipH="1">
            <a:off x="4255724" y="3858196"/>
            <a:ext cx="339687" cy="4589"/>
          </a:xfrm>
          <a:prstGeom prst="bentConnector3">
            <a:avLst>
              <a:gd name="adj1" fmla="val 50000"/>
            </a:avLst>
          </a:prstGeom>
          <a:ln w="76200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94632" y="434798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対応策</a:t>
            </a:r>
            <a:endParaRPr lang="en-US" dirty="0"/>
          </a:p>
        </p:txBody>
      </p:sp>
      <p:cxnSp>
        <p:nvCxnSpPr>
          <p:cNvPr id="29" name="カギ線コネクタ 28"/>
          <p:cNvCxnSpPr>
            <a:stCxn id="27" idx="0"/>
            <a:endCxn id="10" idx="2"/>
          </p:cNvCxnSpPr>
          <p:nvPr/>
        </p:nvCxnSpPr>
        <p:spPr>
          <a:xfrm rot="16200000" flipV="1">
            <a:off x="3074615" y="4157955"/>
            <a:ext cx="495761" cy="2087683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stCxn id="27" idx="0"/>
            <a:endCxn id="11" idx="2"/>
          </p:cNvCxnSpPr>
          <p:nvPr/>
        </p:nvCxnSpPr>
        <p:spPr>
          <a:xfrm rot="16200000" flipV="1">
            <a:off x="4117085" y="5200425"/>
            <a:ext cx="497598" cy="905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401239" y="5095300"/>
            <a:ext cx="38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分科会形式で役割分担しながら対応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役割分担案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ADempiere</a:t>
            </a:r>
            <a:r>
              <a:rPr lang="ja-JP" altLang="en-US" dirty="0" smtClean="0"/>
              <a:t>の機能定義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991346" y="2333734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購買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18342" y="3169181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財務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会計</a:t>
            </a:r>
            <a:endParaRPr 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332614" y="4808857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人事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173993" y="5655327"/>
            <a:ext cx="947452" cy="6059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CRM</a:t>
            </a:r>
            <a:endParaRPr 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417061" y="5664507"/>
            <a:ext cx="947452" cy="6059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SCM</a:t>
            </a:r>
            <a:endParaRPr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715217" y="5651654"/>
            <a:ext cx="947452" cy="6059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POS</a:t>
            </a:r>
            <a:endParaRPr 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892182" y="5638800"/>
            <a:ext cx="947452" cy="6059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Web</a:t>
            </a:r>
          </a:p>
          <a:p>
            <a:pPr algn="ctr"/>
            <a:r>
              <a:rPr lang="en-US" altLang="ja-JP" dirty="0" smtClean="0"/>
              <a:t>Store</a:t>
            </a:r>
            <a:endParaRPr 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025276" y="2256618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販売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916506" y="1536849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生産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925686" y="2317210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在庫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531617" y="4807020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給与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計算</a:t>
            </a:r>
            <a:endParaRPr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045474" y="3147148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債権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998694" y="3189379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債務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管理</a:t>
            </a:r>
            <a:endParaRPr 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927522" y="3872424"/>
            <a:ext cx="947452" cy="605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管理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会計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役割分担案 </a:t>
            </a:r>
            <a:r>
              <a:rPr lang="en-US" altLang="ja-JP" dirty="0" smtClean="0"/>
              <a:t>(WG</a:t>
            </a:r>
            <a:r>
              <a:rPr lang="ja-JP" altLang="en-US" dirty="0" smtClean="0"/>
              <a:t>構成</a:t>
            </a:r>
            <a:r>
              <a:rPr lang="en-US" altLang="ja-JP" dirty="0" smtClean="0"/>
              <a:t>)</a:t>
            </a:r>
            <a:endParaRPr 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30505" y="1498295"/>
          <a:ext cx="8478142" cy="47886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16578"/>
                <a:gridCol w="612433"/>
                <a:gridCol w="612433"/>
                <a:gridCol w="612433"/>
                <a:gridCol w="612433"/>
                <a:gridCol w="612433"/>
                <a:gridCol w="612433"/>
                <a:gridCol w="612433"/>
                <a:gridCol w="612433"/>
                <a:gridCol w="612433"/>
                <a:gridCol w="612433"/>
                <a:gridCol w="341120"/>
                <a:gridCol w="299029"/>
                <a:gridCol w="276026"/>
                <a:gridCol w="621059"/>
              </a:tblGrid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販売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購買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生産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在庫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債権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債務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財務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会計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会計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人事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管理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 smtClean="0"/>
                        <a:t>給与</a:t>
                      </a:r>
                      <a:endParaRPr lang="en-US" altLang="ja-JP" sz="1200" u="none" strike="noStrike" dirty="0" smtClean="0"/>
                    </a:p>
                    <a:p>
                      <a:pPr algn="ctr" fontAlgn="b"/>
                      <a:r>
                        <a:rPr lang="ja-JP" altLang="en-US" sz="1200" u="none" strike="noStrike" dirty="0" smtClean="0"/>
                        <a:t>計算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CRM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SCM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POS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Web Store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販売管理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△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購買管理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△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生産管理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在庫管理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○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△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会計管理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○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人事給与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顧客管理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u="none" strike="noStrike" dirty="0"/>
                        <a:t>店舗管理</a:t>
                      </a:r>
                      <a:r>
                        <a:rPr lang="en-US" sz="1200" u="none" strike="noStrike" dirty="0"/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/>
                        <a:t>○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/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業務分析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共通機能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9055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文書管理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/>
                        <a:t>△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54" marR="6254" marT="6254" marB="0" anchor="ctr" anchorCtr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1121</Words>
  <Application>Microsoft Office PowerPoint</Application>
  <PresentationFormat>画面に合わせる (4:3)</PresentationFormat>
  <Paragraphs>417</Paragraphs>
  <Slides>20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ADempiereコミュニティ 第8回勉強会</vt:lpstr>
      <vt:lpstr>概要</vt:lpstr>
      <vt:lpstr>Agenda</vt:lpstr>
      <vt:lpstr>Agenda</vt:lpstr>
      <vt:lpstr>Agenda</vt:lpstr>
      <vt:lpstr>はじめに (Forumを拝見して感じたこと)</vt:lpstr>
      <vt:lpstr>はじめに (作業の進め方案)</vt:lpstr>
      <vt:lpstr>役割分担案 (ADempiereの機能定義)</vt:lpstr>
      <vt:lpstr>役割分担案 (WG構成)</vt:lpstr>
      <vt:lpstr>役割分担案 (WG構成)</vt:lpstr>
      <vt:lpstr>業務カレンダーイメージ</vt:lpstr>
      <vt:lpstr>ビジネスフローイメージ</vt:lpstr>
      <vt:lpstr>役割分担案 (ドキュメント整備フロー)</vt:lpstr>
      <vt:lpstr>課題の整理案 (ドキュメント)</vt:lpstr>
      <vt:lpstr>課題の整理案 (ドキュメント)</vt:lpstr>
      <vt:lpstr>課題の整理 (日本の商慣習対応)</vt:lpstr>
      <vt:lpstr>私からの提案 総括</vt:lpstr>
      <vt:lpstr>今後の勉強会の進め方案</vt:lpstr>
      <vt:lpstr>Agenda</vt:lpstr>
      <vt:lpstr>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ADempiereコミュニティ 第8回勉強会</dc:title>
  <dc:creator>Yatsuzuka, Shunjiro</dc:creator>
  <cp:lastModifiedBy> </cp:lastModifiedBy>
  <cp:revision>8</cp:revision>
  <dcterms:created xsi:type="dcterms:W3CDTF">2011-04-26T13:13:14Z</dcterms:created>
  <dcterms:modified xsi:type="dcterms:W3CDTF">2011-05-20T17:53:43Z</dcterms:modified>
</cp:coreProperties>
</file>